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432"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D2E6F1-A945-4F0C-B801-5D74B8135171}" type="datetimeFigureOut">
              <a:rPr lang="en-US" smtClean="0"/>
              <a:pPr/>
              <a:t>5/13/2015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C7D77F-FC64-428E-BFF3-E7F29D00F2C8}" type="slidenum">
              <a:rPr lang="en-US" smtClean="0"/>
              <a:pPr/>
              <a:t>‹#›</a:t>
            </a:fld>
            <a:endParaRPr lang="en-US"/>
          </a:p>
        </p:txBody>
      </p:sp>
    </p:spTree>
    <p:extLst>
      <p:ext uri="{BB962C8B-B14F-4D97-AF65-F5344CB8AC3E}">
        <p14:creationId xmlns="" xmlns:p14="http://schemas.microsoft.com/office/powerpoint/2010/main" val="1511649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C7D77F-FC64-428E-BFF3-E7F29D00F2C8}" type="slidenum">
              <a:rPr lang="en-US" smtClean="0"/>
              <a:pPr/>
              <a:t>19</a:t>
            </a:fld>
            <a:endParaRPr lang="en-US"/>
          </a:p>
        </p:txBody>
      </p:sp>
    </p:spTree>
    <p:extLst>
      <p:ext uri="{BB962C8B-B14F-4D97-AF65-F5344CB8AC3E}">
        <p14:creationId xmlns="" xmlns:p14="http://schemas.microsoft.com/office/powerpoint/2010/main" val="531842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1292B6-A7E3-4CA0-97A8-66E815E532AC}" type="datetime1">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0F6B29-8CDE-44BD-9C7B-7D5180A39CE8}" type="slidenum">
              <a:rPr lang="en-US" smtClean="0"/>
              <a:pPr/>
              <a:t>‹#›</a:t>
            </a:fld>
            <a:endParaRPr lang="en-US"/>
          </a:p>
        </p:txBody>
      </p:sp>
    </p:spTree>
    <p:extLst>
      <p:ext uri="{BB962C8B-B14F-4D97-AF65-F5344CB8AC3E}">
        <p14:creationId xmlns="" xmlns:p14="http://schemas.microsoft.com/office/powerpoint/2010/main" val="235244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D91291-98D1-4C46-A41F-CCAA80190362}" type="datetime1">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0F6B29-8CDE-44BD-9C7B-7D5180A39CE8}" type="slidenum">
              <a:rPr lang="en-US" smtClean="0"/>
              <a:pPr/>
              <a:t>‹#›</a:t>
            </a:fld>
            <a:endParaRPr lang="en-US"/>
          </a:p>
        </p:txBody>
      </p:sp>
    </p:spTree>
    <p:extLst>
      <p:ext uri="{BB962C8B-B14F-4D97-AF65-F5344CB8AC3E}">
        <p14:creationId xmlns="" xmlns:p14="http://schemas.microsoft.com/office/powerpoint/2010/main" val="566882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7C2FB4-777E-43D5-B321-6CF75F67B069}" type="datetime1">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0F6B29-8CDE-44BD-9C7B-7D5180A39CE8}" type="slidenum">
              <a:rPr lang="en-US" smtClean="0"/>
              <a:pPr/>
              <a:t>‹#›</a:t>
            </a:fld>
            <a:endParaRPr lang="en-US"/>
          </a:p>
        </p:txBody>
      </p:sp>
    </p:spTree>
    <p:extLst>
      <p:ext uri="{BB962C8B-B14F-4D97-AF65-F5344CB8AC3E}">
        <p14:creationId xmlns="" xmlns:p14="http://schemas.microsoft.com/office/powerpoint/2010/main" val="1895021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9854D6-4E74-45D3-9F62-56CA1907A8A9}" type="datetime1">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0F6B29-8CDE-44BD-9C7B-7D5180A39CE8}" type="slidenum">
              <a:rPr lang="en-US" smtClean="0"/>
              <a:pPr/>
              <a:t>‹#›</a:t>
            </a:fld>
            <a:endParaRPr lang="en-US"/>
          </a:p>
        </p:txBody>
      </p:sp>
    </p:spTree>
    <p:extLst>
      <p:ext uri="{BB962C8B-B14F-4D97-AF65-F5344CB8AC3E}">
        <p14:creationId xmlns="" xmlns:p14="http://schemas.microsoft.com/office/powerpoint/2010/main" val="3512042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C5C683-824A-4EB0-AAA9-296F238AF6B1}" type="datetime1">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0F6B29-8CDE-44BD-9C7B-7D5180A39CE8}" type="slidenum">
              <a:rPr lang="en-US" smtClean="0"/>
              <a:pPr/>
              <a:t>‹#›</a:t>
            </a:fld>
            <a:endParaRPr lang="en-US"/>
          </a:p>
        </p:txBody>
      </p:sp>
    </p:spTree>
    <p:extLst>
      <p:ext uri="{BB962C8B-B14F-4D97-AF65-F5344CB8AC3E}">
        <p14:creationId xmlns="" xmlns:p14="http://schemas.microsoft.com/office/powerpoint/2010/main" val="1265888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71E409-6165-4C71-A02D-CEB5EFF221FC}" type="datetime1">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0F6B29-8CDE-44BD-9C7B-7D5180A39CE8}" type="slidenum">
              <a:rPr lang="en-US" smtClean="0"/>
              <a:pPr/>
              <a:t>‹#›</a:t>
            </a:fld>
            <a:endParaRPr lang="en-US"/>
          </a:p>
        </p:txBody>
      </p:sp>
    </p:spTree>
    <p:extLst>
      <p:ext uri="{BB962C8B-B14F-4D97-AF65-F5344CB8AC3E}">
        <p14:creationId xmlns="" xmlns:p14="http://schemas.microsoft.com/office/powerpoint/2010/main" val="407572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75FFC2-B72F-4DC3-AC55-CF76FD70AA47}" type="datetime1">
              <a:rPr lang="en-US" smtClean="0"/>
              <a:pPr/>
              <a:t>5/13/2015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0F6B29-8CDE-44BD-9C7B-7D5180A39CE8}" type="slidenum">
              <a:rPr lang="en-US" smtClean="0"/>
              <a:pPr/>
              <a:t>‹#›</a:t>
            </a:fld>
            <a:endParaRPr lang="en-US"/>
          </a:p>
        </p:txBody>
      </p:sp>
    </p:spTree>
    <p:extLst>
      <p:ext uri="{BB962C8B-B14F-4D97-AF65-F5344CB8AC3E}">
        <p14:creationId xmlns="" xmlns:p14="http://schemas.microsoft.com/office/powerpoint/2010/main" val="1293888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94B447-81F0-4DF1-BBBF-8EDC410F6FCE}" type="datetime1">
              <a:rPr lang="en-US" smtClean="0"/>
              <a:pPr/>
              <a:t>5/13/2015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a:t>
            </a:fld>
            <a:endParaRPr lang="en-US"/>
          </a:p>
        </p:txBody>
      </p:sp>
    </p:spTree>
    <p:extLst>
      <p:ext uri="{BB962C8B-B14F-4D97-AF65-F5344CB8AC3E}">
        <p14:creationId xmlns="" xmlns:p14="http://schemas.microsoft.com/office/powerpoint/2010/main" val="2458511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1D3F3-43E1-43E0-B50C-DD7FADB5485A}" type="datetime1">
              <a:rPr lang="en-US" smtClean="0"/>
              <a:pPr/>
              <a:t>5/13/2015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0F6B29-8CDE-44BD-9C7B-7D5180A39CE8}" type="slidenum">
              <a:rPr lang="en-US" smtClean="0"/>
              <a:pPr/>
              <a:t>‹#›</a:t>
            </a:fld>
            <a:endParaRPr lang="en-US"/>
          </a:p>
        </p:txBody>
      </p:sp>
    </p:spTree>
    <p:extLst>
      <p:ext uri="{BB962C8B-B14F-4D97-AF65-F5344CB8AC3E}">
        <p14:creationId xmlns="" xmlns:p14="http://schemas.microsoft.com/office/powerpoint/2010/main" val="3014615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93C094-A44B-415A-B1BD-47F5E5B0DC5F}" type="datetime1">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0F6B29-8CDE-44BD-9C7B-7D5180A39CE8}" type="slidenum">
              <a:rPr lang="en-US" smtClean="0"/>
              <a:pPr/>
              <a:t>‹#›</a:t>
            </a:fld>
            <a:endParaRPr lang="en-US"/>
          </a:p>
        </p:txBody>
      </p:sp>
    </p:spTree>
    <p:extLst>
      <p:ext uri="{BB962C8B-B14F-4D97-AF65-F5344CB8AC3E}">
        <p14:creationId xmlns="" xmlns:p14="http://schemas.microsoft.com/office/powerpoint/2010/main" val="3052549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C13D33-D9D4-4C53-AAD1-5F8A92AE66D0}" type="datetime1">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0F6B29-8CDE-44BD-9C7B-7D5180A39CE8}" type="slidenum">
              <a:rPr lang="en-US" smtClean="0"/>
              <a:pPr/>
              <a:t>‹#›</a:t>
            </a:fld>
            <a:endParaRPr lang="en-US"/>
          </a:p>
        </p:txBody>
      </p:sp>
    </p:spTree>
    <p:extLst>
      <p:ext uri="{BB962C8B-B14F-4D97-AF65-F5344CB8AC3E}">
        <p14:creationId xmlns="" xmlns:p14="http://schemas.microsoft.com/office/powerpoint/2010/main" val="1880239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127EBE-4835-4161-AA9F-6DAEAEBB70CD}" type="datetime1">
              <a:rPr lang="en-US" smtClean="0"/>
              <a:pPr/>
              <a:t>5/13/2015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0F6B29-8CDE-44BD-9C7B-7D5180A39CE8}" type="slidenum">
              <a:rPr lang="en-US" smtClean="0"/>
              <a:pPr/>
              <a:t>‹#›</a:t>
            </a:fld>
            <a:endParaRPr lang="en-US"/>
          </a:p>
        </p:txBody>
      </p:sp>
    </p:spTree>
    <p:extLst>
      <p:ext uri="{BB962C8B-B14F-4D97-AF65-F5344CB8AC3E}">
        <p14:creationId xmlns="" xmlns:p14="http://schemas.microsoft.com/office/powerpoint/2010/main" val="261503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Social Work with Aged</a:t>
            </a:r>
          </a:p>
        </p:txBody>
      </p:sp>
      <p:sp>
        <p:nvSpPr>
          <p:cNvPr id="3" name="Subtitle 2"/>
          <p:cNvSpPr>
            <a:spLocks noGrp="1"/>
          </p:cNvSpPr>
          <p:nvPr>
            <p:ph type="subTitle" idx="1"/>
          </p:nvPr>
        </p:nvSpPr>
        <p:spPr/>
        <p:txBody>
          <a:bodyPr/>
          <a:lstStyle/>
          <a:p>
            <a:r>
              <a:rPr lang="en-US" smtClean="0"/>
              <a:t>Dr. Muhammad </a:t>
            </a:r>
            <a:r>
              <a:rPr lang="en-US" dirty="0" err="1" smtClean="0"/>
              <a:t>Ibrar</a:t>
            </a:r>
            <a:endParaRPr lang="en-US" dirty="0"/>
          </a:p>
        </p:txBody>
      </p:sp>
      <p:sp>
        <p:nvSpPr>
          <p:cNvPr id="4" name="Date Placeholder 3"/>
          <p:cNvSpPr>
            <a:spLocks noGrp="1"/>
          </p:cNvSpPr>
          <p:nvPr>
            <p:ph type="dt" sz="half" idx="10"/>
          </p:nvPr>
        </p:nvSpPr>
        <p:spPr/>
        <p:txBody>
          <a:bodyPr/>
          <a:lstStyle/>
          <a:p>
            <a:fld id="{D2511A1F-6458-4264-A220-9AF7420DF3C2}"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1</a:t>
            </a:fld>
            <a:endParaRPr lang="en-US"/>
          </a:p>
        </p:txBody>
      </p:sp>
    </p:spTree>
    <p:extLst>
      <p:ext uri="{BB962C8B-B14F-4D97-AF65-F5344CB8AC3E}">
        <p14:creationId xmlns="" xmlns:p14="http://schemas.microsoft.com/office/powerpoint/2010/main" val="3650250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26% and may reach to 30% by the year 2002. in other words, the population of old people in Pakistan in a span of 20 years will more than double itself. The oldest people(75 years and above) are projected to be the fastest growing component of the elderly population with beginning of this century. At present the total population in the age group of 60 years and above is over 9 million.</a:t>
            </a:r>
            <a:endParaRPr lang="en-US" dirty="0"/>
          </a:p>
        </p:txBody>
      </p:sp>
      <p:sp>
        <p:nvSpPr>
          <p:cNvPr id="4" name="Date Placeholder 3"/>
          <p:cNvSpPr>
            <a:spLocks noGrp="1"/>
          </p:cNvSpPr>
          <p:nvPr>
            <p:ph type="dt" sz="half" idx="10"/>
          </p:nvPr>
        </p:nvSpPr>
        <p:spPr/>
        <p:txBody>
          <a:bodyPr/>
          <a:lstStyle/>
          <a:p>
            <a:fld id="{C4555ABA-AAF4-416D-888D-89DA63656F3C}"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10</a:t>
            </a:fld>
            <a:endParaRPr lang="en-US"/>
          </a:p>
        </p:txBody>
      </p:sp>
    </p:spTree>
    <p:extLst>
      <p:ext uri="{BB962C8B-B14F-4D97-AF65-F5344CB8AC3E}">
        <p14:creationId xmlns="" xmlns:p14="http://schemas.microsoft.com/office/powerpoint/2010/main" val="732662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From these figures the seriousness of the problem can be gauged. We should also not lose sight of the fact that owing to advances in the field of medicine and better public health </a:t>
            </a:r>
            <a:r>
              <a:rPr lang="en-US" dirty="0" err="1" smtClean="0"/>
              <a:t>programmes</a:t>
            </a:r>
            <a:r>
              <a:rPr lang="en-US" dirty="0" smtClean="0"/>
              <a:t>, the average expectancy of life is also increasing with the reduction of infant mortality. The problem of the elderly people has not been properly understand in Pakistan with the result that no practical </a:t>
            </a:r>
            <a:r>
              <a:rPr lang="en-US" dirty="0" err="1" smtClean="0"/>
              <a:t>programmes</a:t>
            </a:r>
            <a:r>
              <a:rPr lang="en-US" dirty="0" smtClean="0"/>
              <a:t> have been undertaken for their welfare.</a:t>
            </a:r>
            <a:endParaRPr lang="en-US" dirty="0"/>
          </a:p>
        </p:txBody>
      </p:sp>
      <p:sp>
        <p:nvSpPr>
          <p:cNvPr id="4" name="Date Placeholder 3"/>
          <p:cNvSpPr>
            <a:spLocks noGrp="1"/>
          </p:cNvSpPr>
          <p:nvPr>
            <p:ph type="dt" sz="half" idx="10"/>
          </p:nvPr>
        </p:nvSpPr>
        <p:spPr/>
        <p:txBody>
          <a:bodyPr/>
          <a:lstStyle/>
          <a:p>
            <a:fld id="{3992B7A0-E78E-4A9D-B0EF-087D522B169B}"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11</a:t>
            </a:fld>
            <a:endParaRPr lang="en-US" dirty="0"/>
          </a:p>
        </p:txBody>
      </p:sp>
    </p:spTree>
    <p:extLst>
      <p:ext uri="{BB962C8B-B14F-4D97-AF65-F5344CB8AC3E}">
        <p14:creationId xmlns="" xmlns:p14="http://schemas.microsoft.com/office/powerpoint/2010/main" val="4001246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Even the intellectuals do not consider it as a problem requiring immediate attention. The elderly people in Pakistan are going to present a serious problem in near future, when due to industrialization and urbanization, their problem will assume similar magnitude as in the west.</a:t>
            </a:r>
            <a:endParaRPr lang="en-US" dirty="0"/>
          </a:p>
        </p:txBody>
      </p:sp>
      <p:sp>
        <p:nvSpPr>
          <p:cNvPr id="4" name="Date Placeholder 3"/>
          <p:cNvSpPr>
            <a:spLocks noGrp="1"/>
          </p:cNvSpPr>
          <p:nvPr>
            <p:ph type="dt" sz="half" idx="10"/>
          </p:nvPr>
        </p:nvSpPr>
        <p:spPr/>
        <p:txBody>
          <a:bodyPr/>
          <a:lstStyle/>
          <a:p>
            <a:fld id="{4EE11603-B131-4609-936B-C77A863EBED2}"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12</a:t>
            </a:fld>
            <a:endParaRPr lang="en-US"/>
          </a:p>
        </p:txBody>
      </p:sp>
    </p:spTree>
    <p:extLst>
      <p:ext uri="{BB962C8B-B14F-4D97-AF65-F5344CB8AC3E}">
        <p14:creationId xmlns="" xmlns:p14="http://schemas.microsoft.com/office/powerpoint/2010/main" val="2196810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b="1" dirty="0"/>
              <a:t>Pakistan has a population of nearly 30 million aged persons, and the majority of them live below the poverty line, with absolutely no social security and are also illiterate unaware of their basic rights.</a:t>
            </a:r>
          </a:p>
          <a:p>
            <a:pPr marL="0" indent="0">
              <a:buNone/>
            </a:pPr>
            <a:endParaRPr lang="en-US" dirty="0"/>
          </a:p>
        </p:txBody>
      </p:sp>
      <p:sp>
        <p:nvSpPr>
          <p:cNvPr id="4" name="Date Placeholder 3"/>
          <p:cNvSpPr>
            <a:spLocks noGrp="1"/>
          </p:cNvSpPr>
          <p:nvPr>
            <p:ph type="dt" sz="half" idx="10"/>
          </p:nvPr>
        </p:nvSpPr>
        <p:spPr/>
        <p:txBody>
          <a:bodyPr/>
          <a:lstStyle/>
          <a:p>
            <a:fld id="{B12F9572-E3F4-437C-B9CB-FD6823750E26}"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13</a:t>
            </a:fld>
            <a:endParaRPr lang="en-US"/>
          </a:p>
        </p:txBody>
      </p:sp>
    </p:spTree>
    <p:extLst>
      <p:ext uri="{BB962C8B-B14F-4D97-AF65-F5344CB8AC3E}">
        <p14:creationId xmlns="" xmlns:p14="http://schemas.microsoft.com/office/powerpoint/2010/main" val="1654389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of Aging</a:t>
            </a:r>
            <a:endParaRPr lang="en-US" dirty="0"/>
          </a:p>
        </p:txBody>
      </p:sp>
      <p:sp>
        <p:nvSpPr>
          <p:cNvPr id="3" name="Content Placeholder 2"/>
          <p:cNvSpPr>
            <a:spLocks noGrp="1"/>
          </p:cNvSpPr>
          <p:nvPr>
            <p:ph idx="1"/>
          </p:nvPr>
        </p:nvSpPr>
        <p:spPr/>
        <p:txBody>
          <a:bodyPr/>
          <a:lstStyle/>
          <a:p>
            <a:pPr marL="0" indent="0" algn="just">
              <a:buNone/>
            </a:pPr>
            <a:r>
              <a:rPr lang="en-US" dirty="0" smtClean="0"/>
              <a:t>Aging brings in its wake a number of problems for the older people in various spheres of life. For an elderly person, loss of employment meant not only exposure to financially instability but also reduction in status. Similarly, loss of spouse may lead to loss of home and prestige once enjoyed as head of a family. The loss of friends and weakening energy create in them a feeling of loneliness.    </a:t>
            </a:r>
            <a:endParaRPr lang="en-US" dirty="0"/>
          </a:p>
        </p:txBody>
      </p:sp>
      <p:sp>
        <p:nvSpPr>
          <p:cNvPr id="4" name="Date Placeholder 3"/>
          <p:cNvSpPr>
            <a:spLocks noGrp="1"/>
          </p:cNvSpPr>
          <p:nvPr>
            <p:ph type="dt" sz="half" idx="10"/>
          </p:nvPr>
        </p:nvSpPr>
        <p:spPr/>
        <p:txBody>
          <a:bodyPr/>
          <a:lstStyle/>
          <a:p>
            <a:fld id="{89354141-F6B7-4A1A-BD88-4CDD9EBFA15A}"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14</a:t>
            </a:fld>
            <a:endParaRPr lang="en-US"/>
          </a:p>
        </p:txBody>
      </p:sp>
    </p:spTree>
    <p:extLst>
      <p:ext uri="{BB962C8B-B14F-4D97-AF65-F5344CB8AC3E}">
        <p14:creationId xmlns="" xmlns:p14="http://schemas.microsoft.com/office/powerpoint/2010/main" val="3210242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Further, due to the unsympathetic attitude of society, many of the senior citizens do not get an opportunity to utilize their mature talents and thus get a feeling of frustration, being unwanted. Their sluggishness not only creates emotional problems for themselves but also for the family. </a:t>
            </a:r>
            <a:endParaRPr lang="en-US" dirty="0"/>
          </a:p>
        </p:txBody>
      </p:sp>
      <p:sp>
        <p:nvSpPr>
          <p:cNvPr id="4" name="Date Placeholder 3"/>
          <p:cNvSpPr>
            <a:spLocks noGrp="1"/>
          </p:cNvSpPr>
          <p:nvPr>
            <p:ph type="dt" sz="half" idx="10"/>
          </p:nvPr>
        </p:nvSpPr>
        <p:spPr/>
        <p:txBody>
          <a:bodyPr/>
          <a:lstStyle/>
          <a:p>
            <a:fld id="{040BC7E8-1BE6-4FBC-AB13-7A660A025FB2}"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15</a:t>
            </a:fld>
            <a:endParaRPr lang="en-US"/>
          </a:p>
        </p:txBody>
      </p:sp>
    </p:spTree>
    <p:extLst>
      <p:ext uri="{BB962C8B-B14F-4D97-AF65-F5344CB8AC3E}">
        <p14:creationId xmlns="" xmlns:p14="http://schemas.microsoft.com/office/powerpoint/2010/main" val="1745114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As mentioned earlier, the aged find it difficult to adjust themselves with changing social values. Often the phenomenon of the ‘generation gap’ may render them irrelevant. In the household from a decision making role, they may come to have a role of decision followers. </a:t>
            </a:r>
            <a:endParaRPr lang="en-US" dirty="0"/>
          </a:p>
        </p:txBody>
      </p:sp>
      <p:sp>
        <p:nvSpPr>
          <p:cNvPr id="4" name="Date Placeholder 3"/>
          <p:cNvSpPr>
            <a:spLocks noGrp="1"/>
          </p:cNvSpPr>
          <p:nvPr>
            <p:ph type="dt" sz="half" idx="10"/>
          </p:nvPr>
        </p:nvSpPr>
        <p:spPr/>
        <p:txBody>
          <a:bodyPr/>
          <a:lstStyle/>
          <a:p>
            <a:fld id="{9DFA7EFF-120F-4005-A3D1-8EA9C58AE808}"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16</a:t>
            </a:fld>
            <a:endParaRPr lang="en-US"/>
          </a:p>
        </p:txBody>
      </p:sp>
    </p:spTree>
    <p:extLst>
      <p:ext uri="{BB962C8B-B14F-4D97-AF65-F5344CB8AC3E}">
        <p14:creationId xmlns="" xmlns:p14="http://schemas.microsoft.com/office/powerpoint/2010/main" val="599240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Voluntary efforts in Pakistan</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Voluntary efforts in the field of social services for senior citizens have not been very encouraging in Pakistan. </a:t>
            </a:r>
          </a:p>
          <a:p>
            <a:pPr marL="0" indent="0" algn="just">
              <a:buNone/>
            </a:pPr>
            <a:r>
              <a:rPr lang="en-US" dirty="0" smtClean="0"/>
              <a:t>1. The first organization for the welfare of the aged persons was formed by a group of working women under the leadership of </a:t>
            </a:r>
            <a:r>
              <a:rPr lang="en-US" dirty="0" err="1" smtClean="0"/>
              <a:t>Mrs.Fazli</a:t>
            </a:r>
            <a:r>
              <a:rPr lang="en-US" dirty="0" smtClean="0"/>
              <a:t>. The organization known as “Ladies Fellowship” undoubtedly created some awareness about the problem of the older people by holding seminars and forums to highlight the services needed by them. But this organization remained confined to ladies of the upper class of society and could not reach the masses.</a:t>
            </a:r>
            <a:endParaRPr lang="en-US" dirty="0"/>
          </a:p>
        </p:txBody>
      </p:sp>
      <p:sp>
        <p:nvSpPr>
          <p:cNvPr id="4" name="Date Placeholder 3"/>
          <p:cNvSpPr>
            <a:spLocks noGrp="1"/>
          </p:cNvSpPr>
          <p:nvPr>
            <p:ph type="dt" sz="half" idx="10"/>
          </p:nvPr>
        </p:nvSpPr>
        <p:spPr/>
        <p:txBody>
          <a:bodyPr/>
          <a:lstStyle/>
          <a:p>
            <a:fld id="{4256B76A-13B9-4083-9473-8EED68ED8332}"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17</a:t>
            </a:fld>
            <a:endParaRPr lang="en-US"/>
          </a:p>
        </p:txBody>
      </p:sp>
    </p:spTree>
    <p:extLst>
      <p:ext uri="{BB962C8B-B14F-4D97-AF65-F5344CB8AC3E}">
        <p14:creationId xmlns="" xmlns:p14="http://schemas.microsoft.com/office/powerpoint/2010/main" val="1753914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2. The second organization which was founded in Karachi in 1985 is known as the Pakistan Senior Citizens Association. It has both males and females as its members and is working among upper and middle classes to serve the cause of elderly. It has supported the destitute and disabled poor by providing them with wheelchairs and other appliances to make their lives comfortable.</a:t>
            </a:r>
            <a:endParaRPr lang="en-US" dirty="0"/>
          </a:p>
        </p:txBody>
      </p:sp>
      <p:sp>
        <p:nvSpPr>
          <p:cNvPr id="4" name="Date Placeholder 3"/>
          <p:cNvSpPr>
            <a:spLocks noGrp="1"/>
          </p:cNvSpPr>
          <p:nvPr>
            <p:ph type="dt" sz="half" idx="10"/>
          </p:nvPr>
        </p:nvSpPr>
        <p:spPr/>
        <p:txBody>
          <a:bodyPr/>
          <a:lstStyle/>
          <a:p>
            <a:fld id="{B44E80A3-B497-473D-8642-36643D9C8CE1}"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18</a:t>
            </a:fld>
            <a:endParaRPr lang="en-US"/>
          </a:p>
        </p:txBody>
      </p:sp>
    </p:spTree>
    <p:extLst>
      <p:ext uri="{BB962C8B-B14F-4D97-AF65-F5344CB8AC3E}">
        <p14:creationId xmlns="" xmlns:p14="http://schemas.microsoft.com/office/powerpoint/2010/main" val="197465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t>3. The third organization is the Pakistan Association of Gerontology which plans to initiate a </a:t>
            </a:r>
            <a:r>
              <a:rPr lang="en-US" dirty="0" err="1" smtClean="0"/>
              <a:t>programme</a:t>
            </a:r>
            <a:r>
              <a:rPr lang="en-US" dirty="0" smtClean="0"/>
              <a:t> for geriatrics and a research study to make adequate assessment of the health status of the aged.</a:t>
            </a:r>
          </a:p>
          <a:p>
            <a:pPr marL="0" indent="0" algn="just">
              <a:buNone/>
            </a:pPr>
            <a:r>
              <a:rPr lang="en-US" dirty="0" smtClean="0"/>
              <a:t>4.The fourth organization is the Association for the Welfare of Retired Persons(AWARP) based at Islamabad. It was in 1989,when a group of government pensioners laid the nucleus of a welfare body, to project their grievances, mainly in  the matter of fixation of adequate pensions. </a:t>
            </a:r>
            <a:endParaRPr lang="en-US" dirty="0"/>
          </a:p>
        </p:txBody>
      </p:sp>
      <p:sp>
        <p:nvSpPr>
          <p:cNvPr id="4" name="Date Placeholder 3"/>
          <p:cNvSpPr>
            <a:spLocks noGrp="1"/>
          </p:cNvSpPr>
          <p:nvPr>
            <p:ph type="dt" sz="half" idx="10"/>
          </p:nvPr>
        </p:nvSpPr>
        <p:spPr/>
        <p:txBody>
          <a:bodyPr/>
          <a:lstStyle/>
          <a:p>
            <a:fld id="{5BF5582F-0D2D-467A-A38C-92BBE4916C23}"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19</a:t>
            </a:fld>
            <a:endParaRPr lang="en-US"/>
          </a:p>
        </p:txBody>
      </p:sp>
    </p:spTree>
    <p:extLst>
      <p:ext uri="{BB962C8B-B14F-4D97-AF65-F5344CB8AC3E}">
        <p14:creationId xmlns="" xmlns:p14="http://schemas.microsoft.com/office/powerpoint/2010/main" val="184702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lgn="just">
              <a:buNone/>
            </a:pPr>
            <a:r>
              <a:rPr lang="en-US" dirty="0" smtClean="0"/>
              <a:t>Aging is a universal phenomenon occurring in every individual with the passage of time. In the past, aging was not considered a social problem owing to a well-knit joint family system operating in society. The problems arising out of longevity of life are now showing new dimensions. The modern socio-economic system has made old age a serious social problem.</a:t>
            </a:r>
            <a:endParaRPr lang="en-US" dirty="0"/>
          </a:p>
        </p:txBody>
      </p:sp>
      <p:sp>
        <p:nvSpPr>
          <p:cNvPr id="4" name="Date Placeholder 3"/>
          <p:cNvSpPr>
            <a:spLocks noGrp="1"/>
          </p:cNvSpPr>
          <p:nvPr>
            <p:ph type="dt" sz="half" idx="10"/>
          </p:nvPr>
        </p:nvSpPr>
        <p:spPr/>
        <p:txBody>
          <a:bodyPr/>
          <a:lstStyle/>
          <a:p>
            <a:fld id="{D4E0DC4A-13AB-4152-ADBD-7F447472861B}"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2</a:t>
            </a:fld>
            <a:endParaRPr lang="en-US"/>
          </a:p>
        </p:txBody>
      </p:sp>
    </p:spTree>
    <p:extLst>
      <p:ext uri="{BB962C8B-B14F-4D97-AF65-F5344CB8AC3E}">
        <p14:creationId xmlns="" xmlns:p14="http://schemas.microsoft.com/office/powerpoint/2010/main" val="354634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 Needed</a:t>
            </a:r>
            <a:endParaRPr lang="en-US" dirty="0"/>
          </a:p>
        </p:txBody>
      </p:sp>
      <p:sp>
        <p:nvSpPr>
          <p:cNvPr id="3" name="Content Placeholder 2"/>
          <p:cNvSpPr>
            <a:spLocks noGrp="1"/>
          </p:cNvSpPr>
          <p:nvPr>
            <p:ph idx="1"/>
          </p:nvPr>
        </p:nvSpPr>
        <p:spPr/>
        <p:txBody>
          <a:bodyPr/>
          <a:lstStyle/>
          <a:p>
            <a:pPr marL="0" indent="0">
              <a:buNone/>
            </a:pPr>
            <a:r>
              <a:rPr lang="en-US" dirty="0" smtClean="0"/>
              <a:t>The services needed by the elderly people can be divided in two categories:</a:t>
            </a:r>
          </a:p>
          <a:p>
            <a:pPr marL="0" indent="0" algn="just">
              <a:buNone/>
            </a:pPr>
            <a:r>
              <a:rPr lang="en-US" dirty="0" smtClean="0"/>
              <a:t>a. Providing work to those who are able to earn a living.</a:t>
            </a:r>
          </a:p>
          <a:p>
            <a:pPr marL="0" indent="0" algn="just">
              <a:buNone/>
            </a:pPr>
            <a:r>
              <a:rPr lang="en-US" dirty="0" smtClean="0"/>
              <a:t>b. Providing services to those who are unable to work because of old age and chronic illness either in their homes or in institutions.</a:t>
            </a:r>
            <a:endParaRPr lang="en-US" dirty="0"/>
          </a:p>
        </p:txBody>
      </p:sp>
      <p:sp>
        <p:nvSpPr>
          <p:cNvPr id="4" name="Date Placeholder 3"/>
          <p:cNvSpPr>
            <a:spLocks noGrp="1"/>
          </p:cNvSpPr>
          <p:nvPr>
            <p:ph type="dt" sz="half" idx="10"/>
          </p:nvPr>
        </p:nvSpPr>
        <p:spPr/>
        <p:txBody>
          <a:bodyPr/>
          <a:lstStyle/>
          <a:p>
            <a:fld id="{959854D6-4E74-45D3-9F62-56CA1907A8A9}"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20</a:t>
            </a:fld>
            <a:endParaRPr lang="en-US"/>
          </a:p>
        </p:txBody>
      </p:sp>
    </p:spTree>
    <p:extLst>
      <p:ext uri="{BB962C8B-B14F-4D97-AF65-F5344CB8AC3E}">
        <p14:creationId xmlns="" xmlns:p14="http://schemas.microsoft.com/office/powerpoint/2010/main" val="918043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Pakistan suffers from poverty. This joined with increasing unemployment makes problem of the first category of aged person more severe.  Another factor responsible for economic dependence of the aged in Pakistan is the absence of old age assistance to the older people. Therefore, employment for lighter work after retirement will not only provide necessary economic security but will also help them to keep themselves busy.</a:t>
            </a:r>
            <a:endParaRPr lang="en-US" dirty="0"/>
          </a:p>
        </p:txBody>
      </p:sp>
      <p:sp>
        <p:nvSpPr>
          <p:cNvPr id="4" name="Date Placeholder 3"/>
          <p:cNvSpPr>
            <a:spLocks noGrp="1"/>
          </p:cNvSpPr>
          <p:nvPr>
            <p:ph type="dt" sz="half" idx="10"/>
          </p:nvPr>
        </p:nvSpPr>
        <p:spPr/>
        <p:txBody>
          <a:bodyPr/>
          <a:lstStyle/>
          <a:p>
            <a:fld id="{959854D6-4E74-45D3-9F62-56CA1907A8A9}"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21</a:t>
            </a:fld>
            <a:endParaRPr lang="en-US"/>
          </a:p>
        </p:txBody>
      </p:sp>
    </p:spTree>
    <p:extLst>
      <p:ext uri="{BB962C8B-B14F-4D97-AF65-F5344CB8AC3E}">
        <p14:creationId xmlns="" xmlns:p14="http://schemas.microsoft.com/office/powerpoint/2010/main" val="640267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Day-Care Centre</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t>The second category of persons require medical attention, economic assistance and supportive services to help them with the functioning of daily activities. Day-care </a:t>
            </a:r>
            <a:r>
              <a:rPr lang="en-US" dirty="0" err="1" smtClean="0"/>
              <a:t>programme</a:t>
            </a:r>
            <a:r>
              <a:rPr lang="en-US" dirty="0" smtClean="0"/>
              <a:t> is a supportive service which grew out of socio-economic needs of the old people. The primary objective of a day care center is to provide facilities to elderly persons in order to keep them busy in activities which ensure the utilization of their talents, skills and experience and at the same time are beneficial both for the aged and the community.</a:t>
            </a:r>
            <a:endParaRPr lang="en-US" dirty="0"/>
          </a:p>
        </p:txBody>
      </p:sp>
      <p:sp>
        <p:nvSpPr>
          <p:cNvPr id="4" name="Date Placeholder 3"/>
          <p:cNvSpPr>
            <a:spLocks noGrp="1"/>
          </p:cNvSpPr>
          <p:nvPr>
            <p:ph type="dt" sz="half" idx="10"/>
          </p:nvPr>
        </p:nvSpPr>
        <p:spPr/>
        <p:txBody>
          <a:bodyPr/>
          <a:lstStyle/>
          <a:p>
            <a:fld id="{959854D6-4E74-45D3-9F62-56CA1907A8A9}"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22</a:t>
            </a:fld>
            <a:endParaRPr lang="en-US"/>
          </a:p>
        </p:txBody>
      </p:sp>
    </p:spTree>
    <p:extLst>
      <p:ext uri="{BB962C8B-B14F-4D97-AF65-F5344CB8AC3E}">
        <p14:creationId xmlns="" xmlns:p14="http://schemas.microsoft.com/office/powerpoint/2010/main" val="3391595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Under this arrangement, the old persons remain within the family, yet enjoy the advantages of supportive services which the family member are not in a position to provide . In USA and Canada, welfare agencies have started non-institutional services for elderly people. These are known as Golden Age </a:t>
            </a:r>
            <a:r>
              <a:rPr lang="en-US" dirty="0" err="1" smtClean="0"/>
              <a:t>Centres</a:t>
            </a:r>
            <a:r>
              <a:rPr lang="en-US" dirty="0" smtClean="0"/>
              <a:t>, Day-Care </a:t>
            </a:r>
            <a:r>
              <a:rPr lang="en-US" dirty="0" err="1" smtClean="0"/>
              <a:t>Centres</a:t>
            </a:r>
            <a:r>
              <a:rPr lang="en-US" dirty="0" smtClean="0"/>
              <a:t>, or Recreational </a:t>
            </a:r>
            <a:r>
              <a:rPr lang="en-US" dirty="0" err="1" smtClean="0"/>
              <a:t>Centres</a:t>
            </a:r>
            <a:r>
              <a:rPr lang="en-US" dirty="0" smtClean="0"/>
              <a:t> for senior citizens.</a:t>
            </a:r>
            <a:endParaRPr lang="en-US" dirty="0"/>
          </a:p>
        </p:txBody>
      </p:sp>
      <p:sp>
        <p:nvSpPr>
          <p:cNvPr id="4" name="Date Placeholder 3"/>
          <p:cNvSpPr>
            <a:spLocks noGrp="1"/>
          </p:cNvSpPr>
          <p:nvPr>
            <p:ph type="dt" sz="half" idx="10"/>
          </p:nvPr>
        </p:nvSpPr>
        <p:spPr/>
        <p:txBody>
          <a:bodyPr/>
          <a:lstStyle/>
          <a:p>
            <a:fld id="{959854D6-4E74-45D3-9F62-56CA1907A8A9}"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23</a:t>
            </a:fld>
            <a:endParaRPr lang="en-US"/>
          </a:p>
        </p:txBody>
      </p:sp>
    </p:spTree>
    <p:extLst>
      <p:ext uri="{BB962C8B-B14F-4D97-AF65-F5344CB8AC3E}">
        <p14:creationId xmlns="" xmlns:p14="http://schemas.microsoft.com/office/powerpoint/2010/main" val="3115530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Following activities could form part of the </a:t>
            </a:r>
            <a:r>
              <a:rPr lang="en-US" dirty="0" err="1" smtClean="0"/>
              <a:t>programme</a:t>
            </a:r>
            <a:r>
              <a:rPr lang="en-US" dirty="0" smtClean="0"/>
              <a:t> of a Day-Care Centre:</a:t>
            </a:r>
          </a:p>
          <a:p>
            <a:pPr marL="0" indent="0">
              <a:buNone/>
            </a:pPr>
            <a:r>
              <a:rPr lang="en-US" b="1" dirty="0" smtClean="0"/>
              <a:t>Individual Activities</a:t>
            </a:r>
            <a:r>
              <a:rPr lang="en-US" dirty="0" smtClean="0"/>
              <a:t>:</a:t>
            </a:r>
          </a:p>
          <a:p>
            <a:pPr>
              <a:buFont typeface="Wingdings" pitchFamily="2" charset="2"/>
              <a:buChar char="Ø"/>
            </a:pPr>
            <a:r>
              <a:rPr lang="en-US" dirty="0" smtClean="0"/>
              <a:t>Library and reading rooms</a:t>
            </a:r>
          </a:p>
          <a:p>
            <a:pPr>
              <a:buFont typeface="Wingdings" pitchFamily="2" charset="2"/>
              <a:buChar char="Ø"/>
            </a:pPr>
            <a:r>
              <a:rPr lang="en-US" dirty="0" smtClean="0"/>
              <a:t>Creative Writing</a:t>
            </a:r>
          </a:p>
          <a:p>
            <a:pPr>
              <a:buFont typeface="Wingdings" pitchFamily="2" charset="2"/>
              <a:buChar char="Ø"/>
            </a:pPr>
            <a:r>
              <a:rPr lang="en-US" dirty="0" smtClean="0"/>
              <a:t>Use of musical instruments</a:t>
            </a:r>
          </a:p>
          <a:p>
            <a:pPr>
              <a:buFont typeface="Wingdings" pitchFamily="2" charset="2"/>
              <a:buChar char="Ø"/>
            </a:pPr>
            <a:r>
              <a:rPr lang="en-US" dirty="0" smtClean="0"/>
              <a:t>Book review</a:t>
            </a:r>
          </a:p>
          <a:p>
            <a:pPr>
              <a:buFont typeface="Wingdings" pitchFamily="2" charset="2"/>
              <a:buChar char="Ø"/>
            </a:pPr>
            <a:r>
              <a:rPr lang="en-US" dirty="0" smtClean="0"/>
              <a:t>Hobbies, handicrafts, wood-work, tailoring, painting etc.</a:t>
            </a:r>
            <a:endParaRPr lang="en-US" dirty="0"/>
          </a:p>
        </p:txBody>
      </p:sp>
      <p:sp>
        <p:nvSpPr>
          <p:cNvPr id="4" name="Date Placeholder 3"/>
          <p:cNvSpPr>
            <a:spLocks noGrp="1"/>
          </p:cNvSpPr>
          <p:nvPr>
            <p:ph type="dt" sz="half" idx="10"/>
          </p:nvPr>
        </p:nvSpPr>
        <p:spPr/>
        <p:txBody>
          <a:bodyPr/>
          <a:lstStyle/>
          <a:p>
            <a:fld id="{959854D6-4E74-45D3-9F62-56CA1907A8A9}"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24</a:t>
            </a:fld>
            <a:endParaRPr lang="en-US"/>
          </a:p>
        </p:txBody>
      </p:sp>
    </p:spTree>
    <p:extLst>
      <p:ext uri="{BB962C8B-B14F-4D97-AF65-F5344CB8AC3E}">
        <p14:creationId xmlns="" xmlns:p14="http://schemas.microsoft.com/office/powerpoint/2010/main" val="14813045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Group Activities:</a:t>
            </a:r>
          </a:p>
          <a:p>
            <a:pPr algn="just">
              <a:buFont typeface="Wingdings" pitchFamily="2" charset="2"/>
              <a:buChar char="Ø"/>
            </a:pPr>
            <a:r>
              <a:rPr lang="en-US" dirty="0" smtClean="0"/>
              <a:t>Discussions groups</a:t>
            </a:r>
          </a:p>
          <a:p>
            <a:pPr>
              <a:buFont typeface="Wingdings" pitchFamily="2" charset="2"/>
              <a:buChar char="Ø"/>
            </a:pPr>
            <a:r>
              <a:rPr lang="en-US" dirty="0" smtClean="0"/>
              <a:t>Story telling</a:t>
            </a:r>
          </a:p>
          <a:p>
            <a:pPr>
              <a:buFont typeface="Wingdings" pitchFamily="2" charset="2"/>
              <a:buChar char="Ø"/>
            </a:pPr>
            <a:r>
              <a:rPr lang="en-US" dirty="0" smtClean="0"/>
              <a:t>Light refreshments</a:t>
            </a:r>
          </a:p>
          <a:p>
            <a:pPr>
              <a:buFont typeface="Wingdings" pitchFamily="2" charset="2"/>
              <a:buChar char="Ø"/>
            </a:pPr>
            <a:r>
              <a:rPr lang="en-US" dirty="0" smtClean="0"/>
              <a:t>Picnics, sight seeing</a:t>
            </a:r>
          </a:p>
          <a:p>
            <a:pPr>
              <a:buFont typeface="Wingdings" pitchFamily="2" charset="2"/>
              <a:buChar char="Ø"/>
            </a:pPr>
            <a:r>
              <a:rPr lang="en-US" dirty="0" smtClean="0"/>
              <a:t>Indoor games</a:t>
            </a:r>
          </a:p>
          <a:p>
            <a:pPr>
              <a:buFont typeface="Wingdings" pitchFamily="2" charset="2"/>
              <a:buChar char="Ø"/>
            </a:pPr>
            <a:r>
              <a:rPr lang="en-US" dirty="0" smtClean="0"/>
              <a:t>Poetic competition</a:t>
            </a:r>
          </a:p>
          <a:p>
            <a:pPr>
              <a:buFont typeface="Wingdings" pitchFamily="2" charset="2"/>
              <a:buChar char="Ø"/>
            </a:pPr>
            <a:r>
              <a:rPr lang="en-US" dirty="0" smtClean="0"/>
              <a:t>Parties</a:t>
            </a:r>
          </a:p>
          <a:p>
            <a:pPr>
              <a:buFont typeface="Wingdings" pitchFamily="2" charset="2"/>
              <a:buChar char="Ø"/>
            </a:pPr>
            <a:r>
              <a:rPr lang="en-US" dirty="0" smtClean="0"/>
              <a:t>Dramas</a:t>
            </a:r>
          </a:p>
          <a:p>
            <a:pPr>
              <a:buFont typeface="Wingdings" pitchFamily="2" charset="2"/>
              <a:buChar char="Ø"/>
            </a:pPr>
            <a:r>
              <a:rPr lang="en-US" dirty="0" smtClean="0"/>
              <a:t>Celebrating national festivals</a:t>
            </a:r>
          </a:p>
          <a:p>
            <a:pPr>
              <a:buFont typeface="Wingdings" pitchFamily="2" charset="2"/>
              <a:buChar char="Ø"/>
            </a:pPr>
            <a:r>
              <a:rPr lang="en-US" dirty="0" smtClean="0"/>
              <a:t>Lectures and debates.</a:t>
            </a:r>
            <a:endParaRPr lang="en-US" dirty="0"/>
          </a:p>
        </p:txBody>
      </p:sp>
      <p:sp>
        <p:nvSpPr>
          <p:cNvPr id="4" name="Date Placeholder 3"/>
          <p:cNvSpPr>
            <a:spLocks noGrp="1"/>
          </p:cNvSpPr>
          <p:nvPr>
            <p:ph type="dt" sz="half" idx="10"/>
          </p:nvPr>
        </p:nvSpPr>
        <p:spPr/>
        <p:txBody>
          <a:bodyPr/>
          <a:lstStyle/>
          <a:p>
            <a:fld id="{959854D6-4E74-45D3-9F62-56CA1907A8A9}"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25</a:t>
            </a:fld>
            <a:endParaRPr lang="en-US"/>
          </a:p>
        </p:txBody>
      </p:sp>
    </p:spTree>
    <p:extLst>
      <p:ext uri="{BB962C8B-B14F-4D97-AF65-F5344CB8AC3E}">
        <p14:creationId xmlns="" xmlns:p14="http://schemas.microsoft.com/office/powerpoint/2010/main" val="3254849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For Senior Citizens</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In </a:t>
            </a:r>
            <a:r>
              <a:rPr lang="en-US" dirty="0"/>
              <a:t>P</a:t>
            </a:r>
            <a:r>
              <a:rPr lang="en-US" dirty="0" smtClean="0"/>
              <a:t>akistan, welfare of the elderly people has been the responsibility of the family and it is still taking care of its elderly members. However, there are categories of aged persons such as deserted, homeless, destitute and childless who need institutional care. </a:t>
            </a:r>
            <a:r>
              <a:rPr lang="en-US" dirty="0"/>
              <a:t>I</a:t>
            </a:r>
            <a:r>
              <a:rPr lang="en-US" dirty="0" smtClean="0"/>
              <a:t>ntuitional care provides an opportunity to elderly homeless men and women to restore heath and confidence by means of proper rest, wholesome recreation and rehabilitative therapy.  </a:t>
            </a:r>
          </a:p>
        </p:txBody>
      </p:sp>
      <p:sp>
        <p:nvSpPr>
          <p:cNvPr id="4" name="Date Placeholder 3"/>
          <p:cNvSpPr>
            <a:spLocks noGrp="1"/>
          </p:cNvSpPr>
          <p:nvPr>
            <p:ph type="dt" sz="half" idx="10"/>
          </p:nvPr>
        </p:nvSpPr>
        <p:spPr/>
        <p:txBody>
          <a:bodyPr/>
          <a:lstStyle/>
          <a:p>
            <a:fld id="{959854D6-4E74-45D3-9F62-56CA1907A8A9}"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26</a:t>
            </a:fld>
            <a:endParaRPr lang="en-US"/>
          </a:p>
        </p:txBody>
      </p:sp>
    </p:spTree>
    <p:extLst>
      <p:ext uri="{BB962C8B-B14F-4D97-AF65-F5344CB8AC3E}">
        <p14:creationId xmlns="" xmlns:p14="http://schemas.microsoft.com/office/powerpoint/2010/main" val="2039086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The most important requisite for the Home for the aged is a well-qualified staff, with not only understanding of problems of the old age but also having keen interest in the welfare of the patients. The elderly should be encouraged to provide social services to the community. This may be in the form of coaching children, adult education, helping in marriages and counseling youth.</a:t>
            </a:r>
            <a:endParaRPr lang="en-US" dirty="0"/>
          </a:p>
        </p:txBody>
      </p:sp>
      <p:sp>
        <p:nvSpPr>
          <p:cNvPr id="4" name="Date Placeholder 3"/>
          <p:cNvSpPr>
            <a:spLocks noGrp="1"/>
          </p:cNvSpPr>
          <p:nvPr>
            <p:ph type="dt" sz="half" idx="10"/>
          </p:nvPr>
        </p:nvSpPr>
        <p:spPr/>
        <p:txBody>
          <a:bodyPr/>
          <a:lstStyle/>
          <a:p>
            <a:fld id="{959854D6-4E74-45D3-9F62-56CA1907A8A9}"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27</a:t>
            </a:fld>
            <a:endParaRPr lang="en-US"/>
          </a:p>
        </p:txBody>
      </p:sp>
    </p:spTree>
    <p:extLst>
      <p:ext uri="{BB962C8B-B14F-4D97-AF65-F5344CB8AC3E}">
        <p14:creationId xmlns="" xmlns:p14="http://schemas.microsoft.com/office/powerpoint/2010/main" val="2928906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Aging?</a:t>
            </a:r>
            <a:br>
              <a:rPr lang="en-US" b="1" dirty="0" smtClean="0"/>
            </a:br>
            <a:endParaRPr lang="en-US" dirty="0"/>
          </a:p>
        </p:txBody>
      </p:sp>
      <p:sp>
        <p:nvSpPr>
          <p:cNvPr id="3" name="Content Placeholder 2"/>
          <p:cNvSpPr>
            <a:spLocks noGrp="1"/>
          </p:cNvSpPr>
          <p:nvPr>
            <p:ph idx="1"/>
          </p:nvPr>
        </p:nvSpPr>
        <p:spPr/>
        <p:txBody>
          <a:bodyPr/>
          <a:lstStyle/>
          <a:p>
            <a:pPr marL="0" indent="0" algn="just">
              <a:buNone/>
            </a:pPr>
            <a:r>
              <a:rPr lang="en-US" dirty="0" smtClean="0"/>
              <a:t>Aging is a constant, expected process that involves growth and development of living organisms. Aging can't be avoided, but how fast we age varies from one person to another. How we age depends upon our genetic factor, environmental influences, and life style. </a:t>
            </a:r>
            <a:endParaRPr lang="en-US" dirty="0"/>
          </a:p>
        </p:txBody>
      </p:sp>
      <p:sp>
        <p:nvSpPr>
          <p:cNvPr id="4" name="Date Placeholder 3"/>
          <p:cNvSpPr>
            <a:spLocks noGrp="1"/>
          </p:cNvSpPr>
          <p:nvPr>
            <p:ph type="dt" sz="half" idx="10"/>
          </p:nvPr>
        </p:nvSpPr>
        <p:spPr/>
        <p:txBody>
          <a:bodyPr/>
          <a:lstStyle/>
          <a:p>
            <a:fld id="{4B094398-1942-4AEA-A1EC-4D7F1E16D785}"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3</a:t>
            </a:fld>
            <a:endParaRPr lang="en-US"/>
          </a:p>
        </p:txBody>
      </p:sp>
    </p:spTree>
    <p:extLst>
      <p:ext uri="{BB962C8B-B14F-4D97-AF65-F5344CB8AC3E}">
        <p14:creationId xmlns="" xmlns:p14="http://schemas.microsoft.com/office/powerpoint/2010/main" val="2979868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Gerontology</a:t>
            </a:r>
            <a:endParaRPr lang="en-US" dirty="0"/>
          </a:p>
        </p:txBody>
      </p:sp>
      <p:sp>
        <p:nvSpPr>
          <p:cNvPr id="3" name="Content Placeholder 2"/>
          <p:cNvSpPr>
            <a:spLocks noGrp="1"/>
          </p:cNvSpPr>
          <p:nvPr>
            <p:ph idx="1"/>
          </p:nvPr>
        </p:nvSpPr>
        <p:spPr/>
        <p:txBody>
          <a:bodyPr/>
          <a:lstStyle/>
          <a:p>
            <a:pPr marL="0" indent="0" algn="just">
              <a:buNone/>
            </a:pPr>
            <a:r>
              <a:rPr lang="en-US" b="1" dirty="0" smtClean="0"/>
              <a:t>Gerontology</a:t>
            </a:r>
            <a:r>
              <a:rPr lang="en-US" dirty="0" smtClean="0"/>
              <a:t> (from Greek: </a:t>
            </a:r>
            <a:r>
              <a:rPr lang="en-US" dirty="0" err="1" smtClean="0"/>
              <a:t>γέρων</a:t>
            </a:r>
            <a:r>
              <a:rPr lang="en-US" dirty="0" smtClean="0"/>
              <a:t>, </a:t>
            </a:r>
            <a:r>
              <a:rPr lang="en-US" i="1" dirty="0" err="1" smtClean="0"/>
              <a:t>geron</a:t>
            </a:r>
            <a:r>
              <a:rPr lang="en-US" dirty="0" smtClean="0"/>
              <a:t>, "old man" and -</a:t>
            </a:r>
            <a:r>
              <a:rPr lang="en-US" dirty="0" err="1" smtClean="0"/>
              <a:t>λογί</a:t>
            </a:r>
            <a:r>
              <a:rPr lang="en-US" dirty="0" smtClean="0"/>
              <a:t>α, </a:t>
            </a:r>
            <a:r>
              <a:rPr lang="en-US" i="1" dirty="0" smtClean="0"/>
              <a:t>-logy</a:t>
            </a:r>
            <a:r>
              <a:rPr lang="en-US" dirty="0" smtClean="0"/>
              <a:t>, "study of") is the study of the social, psychological and biological aspects of aging. It is distinguished from geriatrics, which is the branch of medicine that studies the diseases of the elderly.</a:t>
            </a:r>
          </a:p>
          <a:p>
            <a:pPr marL="0" indent="0">
              <a:buNone/>
            </a:pPr>
            <a:endParaRPr lang="en-US" dirty="0"/>
          </a:p>
        </p:txBody>
      </p:sp>
      <p:sp>
        <p:nvSpPr>
          <p:cNvPr id="4" name="Date Placeholder 3"/>
          <p:cNvSpPr>
            <a:spLocks noGrp="1"/>
          </p:cNvSpPr>
          <p:nvPr>
            <p:ph type="dt" sz="half" idx="10"/>
          </p:nvPr>
        </p:nvSpPr>
        <p:spPr/>
        <p:txBody>
          <a:bodyPr/>
          <a:lstStyle/>
          <a:p>
            <a:fld id="{BBA36F76-2D12-48A2-B73D-8251F02A78BF}"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4</a:t>
            </a:fld>
            <a:endParaRPr lang="en-US"/>
          </a:p>
        </p:txBody>
      </p:sp>
    </p:spTree>
    <p:extLst>
      <p:ext uri="{BB962C8B-B14F-4D97-AF65-F5344CB8AC3E}">
        <p14:creationId xmlns="" xmlns:p14="http://schemas.microsoft.com/office/powerpoint/2010/main" val="3004632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Gerontology</a:t>
            </a:r>
            <a:r>
              <a:rPr lang="en-US" dirty="0" smtClean="0"/>
              <a:t/>
            </a:r>
            <a:br>
              <a:rPr lang="en-US" dirty="0" smtClean="0"/>
            </a:br>
            <a:r>
              <a:rPr lang="en-US" dirty="0" smtClean="0"/>
              <a:t>The scientific study of aging throughout the life course</a:t>
            </a:r>
          </a:p>
          <a:p>
            <a:r>
              <a:rPr lang="en-US" b="1" dirty="0" smtClean="0"/>
              <a:t>Social gerontology</a:t>
            </a:r>
            <a:r>
              <a:rPr lang="en-US" dirty="0" smtClean="0"/>
              <a:t/>
            </a:r>
            <a:br>
              <a:rPr lang="en-US" dirty="0" smtClean="0"/>
            </a:br>
            <a:r>
              <a:rPr lang="en-US" dirty="0" smtClean="0"/>
              <a:t>The scientific study of aging throughout the life course that focuses on what it means to age in society</a:t>
            </a:r>
          </a:p>
          <a:p>
            <a:r>
              <a:rPr lang="en-US" b="1" dirty="0" smtClean="0"/>
              <a:t>Geriatrics</a:t>
            </a:r>
            <a:r>
              <a:rPr lang="en-US" dirty="0" smtClean="0"/>
              <a:t/>
            </a:r>
            <a:br>
              <a:rPr lang="en-US" dirty="0" smtClean="0"/>
            </a:br>
            <a:r>
              <a:rPr lang="en-US" dirty="0" smtClean="0"/>
              <a:t>The scientific study of aging that focuses on physical health and medical concerns </a:t>
            </a:r>
          </a:p>
          <a:p>
            <a:pPr marL="0" indent="0">
              <a:buNone/>
            </a:pPr>
            <a:endParaRPr lang="en-US" dirty="0"/>
          </a:p>
        </p:txBody>
      </p:sp>
      <p:sp>
        <p:nvSpPr>
          <p:cNvPr id="4" name="Date Placeholder 3"/>
          <p:cNvSpPr>
            <a:spLocks noGrp="1"/>
          </p:cNvSpPr>
          <p:nvPr>
            <p:ph type="dt" sz="half" idx="10"/>
          </p:nvPr>
        </p:nvSpPr>
        <p:spPr/>
        <p:txBody>
          <a:bodyPr/>
          <a:lstStyle/>
          <a:p>
            <a:fld id="{A4E49D7A-2960-4432-A2D2-A1DF6FD00A83}"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5</a:t>
            </a:fld>
            <a:endParaRPr lang="en-US"/>
          </a:p>
        </p:txBody>
      </p:sp>
    </p:spTree>
    <p:extLst>
      <p:ext uri="{BB962C8B-B14F-4D97-AF65-F5344CB8AC3E}">
        <p14:creationId xmlns="" xmlns:p14="http://schemas.microsoft.com/office/powerpoint/2010/main" val="3004494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Development of Social Gerontology</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dirty="0" smtClean="0"/>
              <a:t>Early Age:</a:t>
            </a:r>
          </a:p>
          <a:p>
            <a:r>
              <a:rPr lang="en-US" dirty="0" smtClean="0"/>
              <a:t>Aristotle wrote that, old age was a form of illness, created by a reduction in body heat.</a:t>
            </a:r>
          </a:p>
          <a:p>
            <a:r>
              <a:rPr lang="en-US" dirty="0" smtClean="0"/>
              <a:t>This view was opposed by Claudius Galen, who considered aging an alterable physical process rather than an illness</a:t>
            </a:r>
          </a:p>
          <a:p>
            <a:pPr algn="just"/>
            <a:r>
              <a:rPr lang="en-US" dirty="0" smtClean="0"/>
              <a:t>Growing old was explained by </a:t>
            </a:r>
            <a:r>
              <a:rPr lang="en-US" dirty="0" err="1" smtClean="0"/>
              <a:t>Galen,in</a:t>
            </a:r>
            <a:r>
              <a:rPr lang="en-US" dirty="0" smtClean="0"/>
              <a:t> the 2</a:t>
            </a:r>
            <a:r>
              <a:rPr lang="en-US" baseline="30000" dirty="0" smtClean="0"/>
              <a:t>nd</a:t>
            </a:r>
            <a:r>
              <a:rPr lang="en-US" dirty="0" smtClean="0"/>
              <a:t> century A.D as an imbalance between four basic physiologic properties : heat, cold ,wetness and dryness.</a:t>
            </a:r>
          </a:p>
          <a:p>
            <a:pPr marL="0" indent="0">
              <a:buNone/>
            </a:pPr>
            <a:endParaRPr lang="en-US" dirty="0"/>
          </a:p>
        </p:txBody>
      </p:sp>
      <p:sp>
        <p:nvSpPr>
          <p:cNvPr id="4" name="Date Placeholder 3"/>
          <p:cNvSpPr>
            <a:spLocks noGrp="1"/>
          </p:cNvSpPr>
          <p:nvPr>
            <p:ph type="dt" sz="half" idx="10"/>
          </p:nvPr>
        </p:nvSpPr>
        <p:spPr/>
        <p:txBody>
          <a:bodyPr/>
          <a:lstStyle/>
          <a:p>
            <a:fld id="{9C206092-0C48-43BA-A8B9-04911A40D68C}"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6</a:t>
            </a:fld>
            <a:endParaRPr lang="en-US"/>
          </a:p>
        </p:txBody>
      </p:sp>
    </p:spTree>
    <p:extLst>
      <p:ext uri="{BB962C8B-B14F-4D97-AF65-F5344CB8AC3E}">
        <p14:creationId xmlns="" xmlns:p14="http://schemas.microsoft.com/office/powerpoint/2010/main" val="1043867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Modern Age</a:t>
            </a:r>
            <a:endParaRPr lang="en-US" dirty="0"/>
          </a:p>
        </p:txBody>
      </p:sp>
      <p:sp>
        <p:nvSpPr>
          <p:cNvPr id="3" name="Content Placeholder 2"/>
          <p:cNvSpPr>
            <a:spLocks noGrp="1"/>
          </p:cNvSpPr>
          <p:nvPr>
            <p:ph idx="1"/>
          </p:nvPr>
        </p:nvSpPr>
        <p:spPr/>
        <p:txBody>
          <a:bodyPr>
            <a:normAutofit lnSpcReduction="10000"/>
          </a:bodyPr>
          <a:lstStyle/>
          <a:p>
            <a:r>
              <a:rPr lang="en-US" dirty="0" smtClean="0"/>
              <a:t>In 1909, </a:t>
            </a:r>
            <a:r>
              <a:rPr lang="en-US" dirty="0" err="1" smtClean="0"/>
              <a:t>Ignaz</a:t>
            </a:r>
            <a:r>
              <a:rPr lang="en-US" dirty="0" smtClean="0"/>
              <a:t> Leo, an American  Physician, used the word, "geriatrics” for the first time.</a:t>
            </a:r>
          </a:p>
          <a:p>
            <a:pPr algn="just"/>
            <a:r>
              <a:rPr lang="en-US" dirty="0" smtClean="0"/>
              <a:t>In 1930,the social scientists draws the attention of the people that the aging as a “Social Problem”.</a:t>
            </a:r>
          </a:p>
          <a:p>
            <a:r>
              <a:rPr lang="en-US" dirty="0" smtClean="0"/>
              <a:t>In 1940,the formal study of aging take place.</a:t>
            </a:r>
          </a:p>
          <a:p>
            <a:r>
              <a:rPr lang="en-US" dirty="0" smtClean="0"/>
              <a:t>In 1945,The </a:t>
            </a:r>
            <a:r>
              <a:rPr lang="en-US" b="1" u="sng" dirty="0" err="1" smtClean="0"/>
              <a:t>Gerontological</a:t>
            </a:r>
            <a:r>
              <a:rPr lang="en-US" b="1" u="sng" dirty="0" smtClean="0"/>
              <a:t> Society of America  (</a:t>
            </a:r>
            <a:r>
              <a:rPr lang="en-US" dirty="0" smtClean="0"/>
              <a:t>GSA)was founded for the advance knowledge of aging.</a:t>
            </a:r>
          </a:p>
          <a:p>
            <a:pPr marL="0" indent="0">
              <a:buNone/>
            </a:pPr>
            <a:endParaRPr lang="en-US" dirty="0"/>
          </a:p>
        </p:txBody>
      </p:sp>
      <p:sp>
        <p:nvSpPr>
          <p:cNvPr id="4" name="Date Placeholder 3"/>
          <p:cNvSpPr>
            <a:spLocks noGrp="1"/>
          </p:cNvSpPr>
          <p:nvPr>
            <p:ph type="dt" sz="half" idx="10"/>
          </p:nvPr>
        </p:nvSpPr>
        <p:spPr/>
        <p:txBody>
          <a:bodyPr/>
          <a:lstStyle/>
          <a:p>
            <a:fld id="{B5D303A6-8A06-4A8A-8969-DD4C64F9D9DA}"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7</a:t>
            </a:fld>
            <a:endParaRPr lang="en-US"/>
          </a:p>
        </p:txBody>
      </p:sp>
    </p:spTree>
    <p:extLst>
      <p:ext uri="{BB962C8B-B14F-4D97-AF65-F5344CB8AC3E}">
        <p14:creationId xmlns="" xmlns:p14="http://schemas.microsoft.com/office/powerpoint/2010/main" val="3040793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r>
              <a:rPr lang="en-US" dirty="0" smtClean="0"/>
              <a:t>In 1946,</a:t>
            </a:r>
            <a:r>
              <a:rPr lang="en-US" i="1" dirty="0" smtClean="0"/>
              <a:t>The Journal of Gerontology, </a:t>
            </a:r>
            <a:r>
              <a:rPr lang="en-US" dirty="0" smtClean="0"/>
              <a:t>which publishes scientific articles on the biological , clinical, psychological and social aspects of aging first appeared.</a:t>
            </a:r>
          </a:p>
          <a:p>
            <a:pPr algn="just"/>
            <a:r>
              <a:rPr lang="en-US" dirty="0" smtClean="0"/>
              <a:t>In 1947,the Division of Maturity and Old Age was formed within the American Psychological Association, which is now known as the Division of Adult Development and Aging.</a:t>
            </a:r>
          </a:p>
          <a:p>
            <a:pPr marL="0" indent="0">
              <a:buNone/>
            </a:pPr>
            <a:endParaRPr lang="en-US" dirty="0"/>
          </a:p>
        </p:txBody>
      </p:sp>
      <p:sp>
        <p:nvSpPr>
          <p:cNvPr id="4" name="Date Placeholder 3"/>
          <p:cNvSpPr>
            <a:spLocks noGrp="1"/>
          </p:cNvSpPr>
          <p:nvPr>
            <p:ph type="dt" sz="half" idx="10"/>
          </p:nvPr>
        </p:nvSpPr>
        <p:spPr/>
        <p:txBody>
          <a:bodyPr/>
          <a:lstStyle/>
          <a:p>
            <a:fld id="{3668DCC4-73B0-4CD4-8A14-91AE5425974F}"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8</a:t>
            </a:fld>
            <a:endParaRPr lang="en-US"/>
          </a:p>
        </p:txBody>
      </p:sp>
    </p:spTree>
    <p:extLst>
      <p:ext uri="{BB962C8B-B14F-4D97-AF65-F5344CB8AC3E}">
        <p14:creationId xmlns="" xmlns:p14="http://schemas.microsoft.com/office/powerpoint/2010/main" val="4072556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Situational Analysis</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With the increased span of life in Pakistan, a person over 60 years of age may be treated as aged. According to population figures of 1981, the total population of males and females in the age group of 60 years and above was around 6.9%, being 5.82million of the total population of 84.25 million. The ratio of population growth in the age group of 60 years and above has been proportionality higher during the last two decades i.e.</a:t>
            </a:r>
            <a:endParaRPr lang="en-US" dirty="0"/>
          </a:p>
        </p:txBody>
      </p:sp>
      <p:sp>
        <p:nvSpPr>
          <p:cNvPr id="4" name="Date Placeholder 3"/>
          <p:cNvSpPr>
            <a:spLocks noGrp="1"/>
          </p:cNvSpPr>
          <p:nvPr>
            <p:ph type="dt" sz="half" idx="10"/>
          </p:nvPr>
        </p:nvSpPr>
        <p:spPr/>
        <p:txBody>
          <a:bodyPr/>
          <a:lstStyle/>
          <a:p>
            <a:fld id="{1E57B010-FAA5-46AF-8C16-51C1DB612AB4}" type="datetime1">
              <a:rPr lang="en-US" smtClean="0"/>
              <a:pPr/>
              <a:t>5/13/2015</a:t>
            </a:fld>
            <a:endParaRPr lang="en-US"/>
          </a:p>
        </p:txBody>
      </p:sp>
      <p:sp>
        <p:nvSpPr>
          <p:cNvPr id="5" name="Slide Number Placeholder 4"/>
          <p:cNvSpPr>
            <a:spLocks noGrp="1"/>
          </p:cNvSpPr>
          <p:nvPr>
            <p:ph type="sldNum" sz="quarter" idx="12"/>
          </p:nvPr>
        </p:nvSpPr>
        <p:spPr/>
        <p:txBody>
          <a:bodyPr/>
          <a:lstStyle/>
          <a:p>
            <a:fld id="{C80F6B29-8CDE-44BD-9C7B-7D5180A39CE8}" type="slidenum">
              <a:rPr lang="en-US" smtClean="0"/>
              <a:pPr/>
              <a:t>9</a:t>
            </a:fld>
            <a:endParaRPr lang="en-US"/>
          </a:p>
        </p:txBody>
      </p:sp>
    </p:spTree>
    <p:extLst>
      <p:ext uri="{BB962C8B-B14F-4D97-AF65-F5344CB8AC3E}">
        <p14:creationId xmlns="" xmlns:p14="http://schemas.microsoft.com/office/powerpoint/2010/main" val="74311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946</TotalTime>
  <Words>1743</Words>
  <Application>Microsoft Office PowerPoint</Application>
  <PresentationFormat>On-screen Show (4:3)</PresentationFormat>
  <Paragraphs>138</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Social Work with Aged</vt:lpstr>
      <vt:lpstr>Introduction</vt:lpstr>
      <vt:lpstr>What Is Aging? </vt:lpstr>
      <vt:lpstr>What is Gerontology</vt:lpstr>
      <vt:lpstr>…Contd.</vt:lpstr>
      <vt:lpstr>The Development of Social Gerontology</vt:lpstr>
      <vt:lpstr>Modern Age</vt:lpstr>
      <vt:lpstr>…Contd.</vt:lpstr>
      <vt:lpstr>Situational Analysis</vt:lpstr>
      <vt:lpstr>…Contd.</vt:lpstr>
      <vt:lpstr>…Contd.</vt:lpstr>
      <vt:lpstr>…Contd.</vt:lpstr>
      <vt:lpstr>…Contd.</vt:lpstr>
      <vt:lpstr>Problems of Aging</vt:lpstr>
      <vt:lpstr>…Contd.</vt:lpstr>
      <vt:lpstr>…Contd.</vt:lpstr>
      <vt:lpstr>Voluntary efforts in Pakistan</vt:lpstr>
      <vt:lpstr>…Contd.</vt:lpstr>
      <vt:lpstr>…Contd.</vt:lpstr>
      <vt:lpstr>Services Needed</vt:lpstr>
      <vt:lpstr>…Contd.</vt:lpstr>
      <vt:lpstr>Day-Care Centre</vt:lpstr>
      <vt:lpstr>…Contd.</vt:lpstr>
      <vt:lpstr>…Contd.</vt:lpstr>
      <vt:lpstr>…Contd.</vt:lpstr>
      <vt:lpstr>Home For Senior Citizens</vt:lpstr>
      <vt:lpstr>…Contd.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Work with Aged</dc:title>
  <dc:creator>abara</dc:creator>
  <cp:lastModifiedBy>Lect</cp:lastModifiedBy>
  <cp:revision>48</cp:revision>
  <dcterms:created xsi:type="dcterms:W3CDTF">2012-04-27T01:06:38Z</dcterms:created>
  <dcterms:modified xsi:type="dcterms:W3CDTF">2015-05-13T03:33:36Z</dcterms:modified>
</cp:coreProperties>
</file>